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8230" r:id="rId3"/>
    <p:sldId id="8307" r:id="rId5"/>
    <p:sldId id="8384" r:id="rId6"/>
    <p:sldId id="8333" r:id="rId7"/>
    <p:sldId id="8383" r:id="rId8"/>
    <p:sldId id="8353" r:id="rId9"/>
    <p:sldId id="8385" r:id="rId10"/>
    <p:sldId id="8350" r:id="rId11"/>
    <p:sldId id="8334" r:id="rId12"/>
    <p:sldId id="8335" r:id="rId13"/>
    <p:sldId id="8352" r:id="rId14"/>
    <p:sldId id="8327" r:id="rId15"/>
    <p:sldId id="8355" r:id="rId16"/>
    <p:sldId id="8330" r:id="rId17"/>
    <p:sldId id="8359" r:id="rId18"/>
    <p:sldId id="8282" r:id="rId19"/>
  </p:sldIdLst>
  <p:sldSz cx="12858750" cy="7232650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 userDrawn="1">
          <p15:clr>
            <a:srgbClr val="A4A3A4"/>
          </p15:clr>
        </p15:guide>
        <p15:guide id="2" orient="horz" pos="4236" userDrawn="1">
          <p15:clr>
            <a:srgbClr val="A4A3A4"/>
          </p15:clr>
        </p15:guide>
        <p15:guide id="3" pos="4050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pos="7448" userDrawn="1">
          <p15:clr>
            <a:srgbClr val="A4A3A4"/>
          </p15:clr>
        </p15:guide>
        <p15:guide id="6" pos="69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7A77"/>
    <a:srgbClr val="6B7DBE"/>
    <a:srgbClr val="17C913"/>
    <a:srgbClr val="BEC5D5"/>
    <a:srgbClr val="AFB6C9"/>
    <a:srgbClr val="D2D8E7"/>
    <a:srgbClr val="AAB0C4"/>
    <a:srgbClr val="C9D0E3"/>
    <a:srgbClr val="A4ACC0"/>
    <a:srgbClr val="D0D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5394" autoAdjust="0"/>
  </p:normalViewPr>
  <p:slideViewPr>
    <p:cSldViewPr showGuides="1">
      <p:cViewPr varScale="1">
        <p:scale>
          <a:sx n="82" d="100"/>
          <a:sy n="82" d="100"/>
        </p:scale>
        <p:origin x="750" y="60"/>
      </p:cViewPr>
      <p:guideLst>
        <p:guide orient="horz" pos="276"/>
        <p:guide orient="horz" pos="4236"/>
        <p:guide pos="4050"/>
        <p:guide pos="650"/>
        <p:guide pos="7448"/>
        <p:guide pos="699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3B085A59-86F2-4C02-8690-E4DB74BCA7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7" y="6703596"/>
            <a:ext cx="4071937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1987E667-AB9D-401A-9E25-1A5C32FE2F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 userDrawn="1"/>
        </p:nvSpPr>
        <p:spPr>
          <a:xfrm rot="10800000" flipH="1">
            <a:off x="4287600" y="2026928"/>
            <a:ext cx="4283553" cy="4283323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Arc 11"/>
          <p:cNvSpPr/>
          <p:nvPr userDrawn="1"/>
        </p:nvSpPr>
        <p:spPr>
          <a:xfrm rot="10800000" flipH="1" flipV="1">
            <a:off x="4287599" y="1754057"/>
            <a:ext cx="4283553" cy="4283323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542859" y="2330221"/>
            <a:ext cx="3464724" cy="346791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823799" y="2330219"/>
            <a:ext cx="3464724" cy="346791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c 21"/>
          <p:cNvSpPr/>
          <p:nvPr userDrawn="1"/>
        </p:nvSpPr>
        <p:spPr>
          <a:xfrm rot="10800000" flipH="1" flipV="1">
            <a:off x="2428459" y="2049890"/>
            <a:ext cx="2707104" cy="2706959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Arc 22"/>
          <p:cNvSpPr/>
          <p:nvPr userDrawn="1"/>
        </p:nvSpPr>
        <p:spPr>
          <a:xfrm rot="10800000" flipH="1" flipV="1">
            <a:off x="5075823" y="2049890"/>
            <a:ext cx="2707104" cy="2706959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Arc 23"/>
          <p:cNvSpPr/>
          <p:nvPr userDrawn="1"/>
        </p:nvSpPr>
        <p:spPr>
          <a:xfrm rot="10800000" flipH="1" flipV="1">
            <a:off x="7723187" y="2049892"/>
            <a:ext cx="2707104" cy="2706959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 rot="16200000">
            <a:off x="3765850" y="2299835"/>
            <a:ext cx="2602221" cy="26023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 rot="16200000">
            <a:off x="6490680" y="2299837"/>
            <a:ext cx="2602221" cy="260236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 rot="16200000">
            <a:off x="9215509" y="2299835"/>
            <a:ext cx="2602221" cy="260236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 rot="16200000">
            <a:off x="1041020" y="2299835"/>
            <a:ext cx="2602221" cy="26023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281283" y="2540229"/>
            <a:ext cx="2121694" cy="21215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b" anchorCtr="1"/>
          <a:lstStyle>
            <a:lvl1pPr algn="ctr" rtl="0">
              <a:buNone/>
              <a:defRPr sz="1265" baseline="0"/>
            </a:lvl1pPr>
          </a:lstStyle>
          <a:p>
            <a:r>
              <a:rPr lang="en-US" dirty="0"/>
              <a:t>Image holder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006112" y="2540227"/>
            <a:ext cx="2121694" cy="21215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b" anchorCtr="1"/>
          <a:lstStyle>
            <a:lvl1pPr algn="ctr" rtl="0">
              <a:buNone/>
              <a:defRPr sz="1265" baseline="0"/>
            </a:lvl1pPr>
          </a:lstStyle>
          <a:p>
            <a:r>
              <a:rPr lang="en-US" dirty="0"/>
              <a:t>Image holder</a:t>
            </a:r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730944" y="2540229"/>
            <a:ext cx="2121694" cy="21215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b" anchorCtr="1"/>
          <a:lstStyle>
            <a:lvl1pPr algn="ctr" rtl="0">
              <a:buNone/>
              <a:defRPr sz="1265" baseline="0"/>
            </a:lvl1pPr>
          </a:lstStyle>
          <a:p>
            <a:r>
              <a:rPr lang="en-US" dirty="0"/>
              <a:t>Image holder</a:t>
            </a:r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455773" y="2540229"/>
            <a:ext cx="2121694" cy="21215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b" anchorCtr="1"/>
          <a:lstStyle>
            <a:lvl1pPr algn="ctr" rtl="0">
              <a:buNone/>
              <a:defRPr sz="1265" baseline="0"/>
            </a:lvl1pPr>
          </a:lstStyle>
          <a:p>
            <a:r>
              <a:rPr lang="en-US" dirty="0"/>
              <a:t>Image holder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9" grpId="0" animBg="1"/>
      <p:bldP spid="20" grpId="0" animBg="1"/>
      <p:bldP spid="21" grpId="0" animBg="1"/>
      <p:bldP spid="16" grpId="0" animBg="1"/>
      <p:bldP spid="12" grpId="0" animBg="1"/>
      <p:bldP spid="13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>
    <p:push dir="u"/>
  </p:transition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17.xml"/><Relationship Id="rId2" Type="http://schemas.openxmlformats.org/officeDocument/2006/relationships/image" Target="../media/image3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270" y="6868160"/>
            <a:ext cx="12856845" cy="4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61585" y="6893560"/>
            <a:ext cx="2489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隶书_CNKI" panose="02000500000000000000" charset="-122"/>
                <a:ea typeface="华光隶书_CNKI" panose="02000500000000000000" charset="-122"/>
              </a:rPr>
              <a:t>新疆政法学院图书馆</a:t>
            </a:r>
            <a:endParaRPr lang="zh-CN" altLang="en-US">
              <a:latin typeface="华光隶书_CNKI" panose="02000500000000000000" charset="-122"/>
              <a:ea typeface="华光隶书_CNKI" panose="02000500000000000000" charset="-122"/>
            </a:endParaRPr>
          </a:p>
        </p:txBody>
      </p:sp>
      <p:pic>
        <p:nvPicPr>
          <p:cNvPr id="7" name="图片 6" descr="2"/>
          <p:cNvPicPr>
            <a:picLocks noChangeAspect="1"/>
          </p:cNvPicPr>
          <p:nvPr/>
        </p:nvPicPr>
        <p:blipFill>
          <a:blip r:embed="rId2"/>
          <a:srcRect l="52056" t="3080" b="11572"/>
          <a:stretch>
            <a:fillRect/>
          </a:stretch>
        </p:blipFill>
        <p:spPr>
          <a:xfrm>
            <a:off x="1804035" y="868680"/>
            <a:ext cx="9841230" cy="5999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04035" y="1887855"/>
            <a:ext cx="4468495" cy="1091565"/>
          </a:xfrm>
          <a:prstGeom prst="rect">
            <a:avLst/>
          </a:prstGeom>
          <a:solidFill>
            <a:srgbClr val="A3AEC5"/>
          </a:solidFill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marL="0" indent="0" algn="ctr" eaLnBrk="1" latinLnBrk="0" hangingPunct="1">
              <a:lnSpc>
                <a:spcPct val="150000"/>
              </a:lnSpc>
            </a:pPr>
            <a:r>
              <a:rPr lang="zh-CN" altLang="en-US" sz="48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BC7A7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高校图书馆</a:t>
            </a:r>
            <a:r>
              <a:rPr lang="zh-CN" altLang="en-US" sz="48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BC7A7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48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BC7A7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资</a:t>
            </a:r>
            <a:r>
              <a:rPr lang="zh-CN" altLang="en-US" sz="48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BC7A7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源</a:t>
            </a:r>
            <a:r>
              <a:rPr lang="zh-CN" altLang="en-US" sz="48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BC7A7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与未来发展</a:t>
            </a:r>
            <a:endParaRPr lang="zh-CN" altLang="en-US" sz="4800">
              <a:solidFill>
                <a:srgbClr val="0070C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  <a:p>
            <a:pPr marL="0" indent="0" eaLnBrk="1" latinLnBrk="0" hangingPunct="1">
              <a:lnSpc>
                <a:spcPct val="150000"/>
              </a:lnSpc>
            </a:pP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marL="0" indent="0" eaLnBrk="1" latinLnBrk="0" hangingPunct="1">
              <a:lnSpc>
                <a:spcPct val="150000"/>
              </a:lnSpc>
            </a:pPr>
            <a:endParaRPr lang="zh-CN" altLang="en-US" sz="4000">
              <a:solidFill>
                <a:schemeClr val="bg2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32890" y="1456055"/>
            <a:ext cx="9451340" cy="4121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zh-CN" sz="2400"/>
              <a:t>目前图书馆到底需要什么样的人才</a:t>
            </a:r>
            <a:endParaRPr lang="zh-CN" sz="2400"/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sz="2400"/>
              <a:t>1.从图书馆具体岗位类型来说：图书情报、信息管理与信息系统人才是</a:t>
            </a:r>
            <a:r>
              <a:rPr lang="zh-CN" sz="2400"/>
              <a:t>中坚力量。</a:t>
            </a:r>
            <a:endParaRPr lang="zh-CN" sz="2400"/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sz="2400"/>
              <a:t>2.从图书馆活动开展情况的角度：图书馆组织开展的各种活动更需要具备主题发现和策划能力的人才</a:t>
            </a:r>
            <a:endParaRPr lang="zh-CN" sz="2400"/>
          </a:p>
          <a:p>
            <a:pPr marL="0" indent="0" algn="l" eaLnBrk="1" latinLnBrk="0" hangingPunct="1">
              <a:lnSpc>
                <a:spcPct val="150000"/>
              </a:lnSpc>
              <a:buClrTx/>
              <a:buSzTx/>
              <a:buNone/>
            </a:pPr>
            <a:r>
              <a:rPr lang="zh-CN" sz="2400"/>
              <a:t>3.从服务的专业类型来说：图书情报学专业人才的实用性最强</a:t>
            </a:r>
            <a:endParaRPr lang="zh-CN" sz="2400"/>
          </a:p>
          <a:p>
            <a:pPr marL="0" indent="0" algn="l" eaLnBrk="1" latinLnBrk="0" hangingPunct="1">
              <a:lnSpc>
                <a:spcPct val="150000"/>
              </a:lnSpc>
              <a:buClrTx/>
              <a:buSzTx/>
              <a:buNone/>
            </a:pPr>
            <a:endParaRPr 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5580380" y="231775"/>
            <a:ext cx="1698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人才资源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580380" y="231775"/>
            <a:ext cx="1698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技术资源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16990" y="1311910"/>
            <a:ext cx="101714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400"/>
              <a:t>        </a:t>
            </a:r>
            <a:r>
              <a:rPr lang="zh-CN" sz="2400"/>
              <a:t>当代图书馆的发展与技术已经密不可分,自从自动化运动开展以来,技术不断迭代,到如今智慧化进展,图书馆实际上循着一条技术轨迹在发展,技术驱动、技术赋能已经纳入图书馆工作的常规范畴,因此，当下的图书馆发展已离不开技术驱动。</a:t>
            </a:r>
            <a:endParaRPr lang="zh-CN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400"/>
              <a:t>        </a:t>
            </a:r>
            <a:r>
              <a:rPr lang="zh-CN" sz="2400"/>
              <a:t>智慧图书馆的建设涉及六大技术</a:t>
            </a:r>
            <a:endParaRPr lang="zh-CN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400"/>
              <a:t>        </a:t>
            </a:r>
            <a:r>
              <a:rPr lang="zh-CN" sz="2400"/>
              <a:t>1.RFID技术；2.5G 通信技术；3.大数据技术</a:t>
            </a:r>
            <a:endParaRPr lang="zh-CN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400"/>
              <a:t>        </a:t>
            </a:r>
            <a:r>
              <a:rPr lang="zh-CN" sz="2400"/>
              <a:t>4.人工智能技术；5.增强现实(AR)技术；6.智能阅读技术</a:t>
            </a:r>
            <a:endParaRPr lang="zh-CN" sz="240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31875" y="1096010"/>
            <a:ext cx="1083691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/>
              <a:t>          </a:t>
            </a:r>
            <a:r>
              <a:rPr lang="zh-CN" sz="2400"/>
              <a:t>知识中心、学习中心、文化中</a:t>
            </a:r>
            <a:r>
              <a:rPr lang="zh-CN" sz="2400"/>
              <a:t>心是高校图书馆未来发展中应不断深化的三大功能。</a:t>
            </a:r>
            <a:endParaRPr lang="zh-CN" sz="2400"/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sz="2400"/>
              <a:t>        一、资源建设与知识中心</a:t>
            </a:r>
            <a:endParaRPr lang="zh-CN" sz="2400"/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sz="2400">
                <a:sym typeface="+mn-ea"/>
              </a:rPr>
              <a:t>        我国的出版总</a:t>
            </a:r>
            <a:r>
              <a:rPr lang="zh-CN" sz="2400"/>
              <a:t>量从1 980年代每年几万种增长到如今每年约50万种,根据学术著作在总出版量中的占比,每年约有1 0万~1 3万种的学术图书是高校图书馆需要购藏的。在各图书馆资源高度同质化的情况下,一个图书馆知识资源积累有多大,学校的学科平台就有多高。</a:t>
            </a:r>
            <a:endParaRPr lang="zh-CN" sz="2400"/>
          </a:p>
          <a:p>
            <a:pPr marL="0" indent="0" eaLnBrk="1" latinLnBrk="0" hangingPunct="1">
              <a:lnSpc>
                <a:spcPct val="150000"/>
              </a:lnSpc>
            </a:pPr>
            <a:endParaRPr 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5580380" y="231775"/>
            <a:ext cx="3091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未来图书馆发展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>
            <p:custDataLst>
              <p:tags r:id="rId2"/>
            </p:custDataLst>
          </p:nvPr>
        </p:nvSpPr>
        <p:spPr>
          <a:xfrm>
            <a:off x="1245235" y="1640840"/>
            <a:ext cx="218440" cy="22161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316990" y="1743710"/>
            <a:ext cx="97624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 eaLnBrk="1" latinLnBrk="0" hangingPunct="1">
              <a:lnSpc>
                <a:spcPct val="150000"/>
              </a:lnSpc>
              <a:buClrTx/>
              <a:buSzTx/>
              <a:buNone/>
            </a:pPr>
            <a:r>
              <a:rPr lang="en-US" altLang="zh-CN" sz="2400"/>
              <a:t>        </a:t>
            </a:r>
            <a:r>
              <a:rPr lang="zh-CN" sz="2400"/>
              <a:t>二、阅读推广服务与学习中心</a:t>
            </a:r>
            <a:endParaRPr lang="zh-CN" sz="2400"/>
          </a:p>
          <a:p>
            <a:pPr marL="0" indent="0" algn="l" eaLnBrk="1" latinLnBrk="0" hangingPunct="1">
              <a:lnSpc>
                <a:spcPct val="150000"/>
              </a:lnSpc>
              <a:buClrTx/>
              <a:buSzTx/>
              <a:buNone/>
            </a:pPr>
            <a:r>
              <a:rPr lang="en-US" altLang="zh-CN" sz="2400">
                <a:sym typeface="+mn-ea"/>
              </a:rPr>
              <a:t>        </a:t>
            </a:r>
            <a:r>
              <a:rPr lang="zh-CN" sz="2400">
                <a:sym typeface="+mn-ea"/>
              </a:rPr>
              <a:t>资源建设始终是基础,不是图书馆的目的。图书馆的目的是服务,为服务对象提供服务。近年来,高校图书馆兴起阅读推广,并以一股燎原之势席卷全国。“为人找书,为书找人”是图书馆工作的核心。图书馆的服务只有在“为书找人”的时候才是主动的。</a:t>
            </a:r>
            <a:endParaRPr 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5580380" y="231775"/>
            <a:ext cx="3091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未来图书馆发展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388745" y="1527810"/>
            <a:ext cx="10502900" cy="3903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400">
                <a:sym typeface="+mn-ea"/>
              </a:rPr>
              <a:t>        </a:t>
            </a:r>
            <a:r>
              <a:rPr lang="zh-CN" sz="2400">
                <a:sym typeface="+mn-ea"/>
              </a:rPr>
              <a:t>三、特藏资源与文化中心</a:t>
            </a:r>
            <a:endParaRPr lang="zh-CN" sz="2400"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400">
                <a:sym typeface="+mn-ea"/>
              </a:rPr>
              <a:t>        </a:t>
            </a:r>
            <a:r>
              <a:rPr lang="zh-CN" sz="2400">
                <a:sym typeface="+mn-ea"/>
              </a:rPr>
              <a:t>图书馆要关注和重视发展特藏资源</a:t>
            </a:r>
            <a:r>
              <a:rPr lang="zh-CN" sz="2400"/>
              <a:t>的收集、整理和保护。图书馆在推动数字人文发展的时候,首要的基础是特色资源。数字人文要实现的是关联性揭示,是深入挖掘和整合不同事物的内在联系。图书馆服务应该变“嵌入式”为“合作式”。图书馆与学科老师的关系是合作,也只有平等合作,良性互动才会长久。</a:t>
            </a:r>
            <a:endParaRPr 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5580380" y="231775"/>
            <a:ext cx="3091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未来图书馆发展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101090" y="1599565"/>
            <a:ext cx="106991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400"/>
              <a:t>        </a:t>
            </a:r>
            <a:r>
              <a:rPr lang="zh-CN" altLang="en-US" sz="2400"/>
              <a:t>在新质人才、数字赋能的今天，数字资源建设的数量在逐步加大。</a:t>
            </a:r>
            <a:endParaRPr lang="zh-CN" altLang="en-US" sz="2400"/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400"/>
              <a:t>        </a:t>
            </a:r>
            <a:r>
              <a:rPr lang="zh-CN" altLang="en-US" sz="2400"/>
              <a:t>坚持守正创新，数字赋能的框架下，进行新值人才培养。</a:t>
            </a:r>
            <a:endParaRPr lang="zh-CN" altLang="en-US" sz="2400"/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</a:t>
            </a:r>
            <a:r>
              <a:rPr lang="zh-CN" altLang="en-US" sz="2400"/>
              <a:t>图书馆的纸质资源会长期存在，</a:t>
            </a:r>
            <a:r>
              <a:rPr lang="en-US" altLang="zh-CN" sz="2400"/>
              <a:t>AI</a:t>
            </a:r>
            <a:r>
              <a:rPr lang="zh-CN" altLang="en-US" sz="2400"/>
              <a:t>或</a:t>
            </a:r>
            <a:r>
              <a:rPr lang="zh-CN" altLang="en-US" sz="2400">
                <a:sym typeface="+mn-ea"/>
              </a:rPr>
              <a:t>ChatGPT取代不了图书馆。</a:t>
            </a:r>
            <a:endParaRPr lang="zh-CN" altLang="en-US" sz="2400"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400">
                <a:sym typeface="+mn-ea"/>
              </a:rPr>
              <a:t>        </a:t>
            </a:r>
            <a:r>
              <a:rPr lang="zh-CN" altLang="en-US" sz="2400">
                <a:sym typeface="+mn-ea"/>
              </a:rPr>
              <a:t>深入实施慕课西部行计划，</a:t>
            </a:r>
            <a:r>
              <a:rPr lang="zh-CN" altLang="en-US" sz="2400">
                <a:sym typeface="+mn-ea"/>
              </a:rPr>
              <a:t>信息素养教育将来有可能代替信息检索课。</a:t>
            </a:r>
            <a:endParaRPr lang="zh-CN" altLang="en-US" sz="2400"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400">
                <a:sym typeface="+mn-ea"/>
              </a:rPr>
              <a:t>        </a:t>
            </a:r>
            <a:r>
              <a:rPr lang="zh-CN" altLang="en-US" sz="2400">
                <a:sym typeface="+mn-ea"/>
              </a:rPr>
              <a:t>未来，机器能做的、</a:t>
            </a:r>
            <a:r>
              <a:rPr lang="en-US" altLang="zh-CN" sz="2400">
                <a:sym typeface="+mn-ea"/>
              </a:rPr>
              <a:t>AI</a:t>
            </a:r>
            <a:r>
              <a:rPr lang="zh-CN" altLang="en-US" sz="2400">
                <a:sym typeface="+mn-ea"/>
              </a:rPr>
              <a:t>能做的事务性、流程性的就交给机器做。</a:t>
            </a:r>
            <a:endParaRPr lang="zh-CN" altLang="en-US" sz="2400">
              <a:sym typeface="+mn-ea"/>
            </a:endParaRPr>
          </a:p>
        </p:txBody>
      </p:sp>
      <p:sp>
        <p:nvSpPr>
          <p:cNvPr id="27" name="椭圆 26"/>
          <p:cNvSpPr/>
          <p:nvPr>
            <p:custDataLst>
              <p:tags r:id="rId2"/>
            </p:custDataLst>
          </p:nvPr>
        </p:nvSpPr>
        <p:spPr>
          <a:xfrm>
            <a:off x="1316990" y="1887855"/>
            <a:ext cx="147320" cy="16446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1316990" y="2392045"/>
            <a:ext cx="147320" cy="16446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1316990" y="2947670"/>
            <a:ext cx="147320" cy="16446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1337310" y="3534410"/>
            <a:ext cx="147320" cy="16446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1337310" y="4071620"/>
            <a:ext cx="147320" cy="16446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32890" y="878205"/>
            <a:ext cx="9815830" cy="5846445"/>
            <a:chOff x="-228" y="0"/>
            <a:chExt cx="20180" cy="11921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9257" y="0"/>
              <a:ext cx="0" cy="54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8620" y="4937"/>
              <a:ext cx="13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166" y="2863"/>
              <a:ext cx="0" cy="90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228" y="4183"/>
              <a:ext cx="861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2516" y="4689"/>
              <a:ext cx="8822" cy="53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6" rIns="96433" bIns="4821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159" y="2445"/>
              <a:ext cx="657" cy="1473"/>
            </a:xfrm>
            <a:prstGeom prst="rect">
              <a:avLst/>
            </a:prstGeom>
            <a:solidFill>
              <a:srgbClr val="D32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6" rIns="96433" bIns="48216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59"/>
            <p:cNvSpPr>
              <a:spLocks noChangeArrowheads="1"/>
            </p:cNvSpPr>
            <p:nvPr/>
          </p:nvSpPr>
          <p:spPr bwMode="auto">
            <a:xfrm>
              <a:off x="4047" y="6016"/>
              <a:ext cx="6468" cy="1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>
                <a:buNone/>
              </a:pPr>
              <a:r>
                <a:rPr lang="zh-CN" altLang="en-US" sz="63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谢谢！</a:t>
              </a:r>
              <a:endParaRPr lang="en-US" altLang="zh-CN" sz="6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2516" y="7623"/>
              <a:ext cx="862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668" y="7411"/>
              <a:ext cx="0" cy="249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270" y="6724650"/>
            <a:ext cx="12856845" cy="4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61585" y="6750050"/>
            <a:ext cx="2489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隶书_CNKI" panose="02000500000000000000" charset="-122"/>
                <a:ea typeface="华光隶书_CNKI" panose="02000500000000000000" charset="-122"/>
              </a:rPr>
              <a:t>新疆政法学院图书馆</a:t>
            </a:r>
            <a:endParaRPr lang="zh-CN" altLang="en-US">
              <a:latin typeface="华光隶书_CNKI" panose="02000500000000000000" charset="-122"/>
              <a:ea typeface="华光隶书_CNKI" panose="020005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5974"/>
          <a:stretch>
            <a:fillRect/>
          </a:stretch>
        </p:blipFill>
        <p:spPr>
          <a:xfrm>
            <a:off x="125095" y="870585"/>
            <a:ext cx="2127885" cy="1449070"/>
          </a:xfrm>
          <a:prstGeom prst="rect">
            <a:avLst/>
          </a:prstGeom>
        </p:spPr>
      </p:pic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2072640" y="876935"/>
            <a:ext cx="8964295" cy="5859780"/>
            <a:chOff x="4228" y="1381"/>
            <a:chExt cx="11330" cy="922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rcRect l="1956" t="20856" b="12488"/>
            <a:stretch>
              <a:fillRect/>
            </a:stretch>
          </p:blipFill>
          <p:spPr>
            <a:xfrm>
              <a:off x="4228" y="1381"/>
              <a:ext cx="11331" cy="922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6155" y="2634"/>
              <a:ext cx="4877" cy="11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3200" b="1">
                  <a:solidFill>
                    <a:srgbClr val="346EAD"/>
                  </a:solidFill>
                </a:rPr>
                <a:t>纸质、电子资源</a:t>
              </a:r>
              <a:endParaRPr lang="zh-CN" altLang="en-US" sz="3200" b="1">
                <a:solidFill>
                  <a:srgbClr val="346EAD"/>
                </a:solidFill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8196" y="4221"/>
              <a:ext cx="4017" cy="12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buClrTx/>
                <a:buSzTx/>
                <a:buFontTx/>
              </a:pPr>
              <a:r>
                <a:rPr lang="zh-CN" altLang="en-US" sz="3200" b="1">
                  <a:solidFill>
                    <a:srgbClr val="346EAD"/>
                  </a:solidFill>
                </a:rPr>
                <a:t>人力资源</a:t>
              </a:r>
              <a:endParaRPr lang="zh-CN" altLang="en-US" sz="3200" b="1">
                <a:solidFill>
                  <a:srgbClr val="346EAD"/>
                </a:solidFill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7"/>
              </p:custDataLst>
            </p:nvPr>
          </p:nvSpPr>
          <p:spPr>
            <a:xfrm>
              <a:off x="9151" y="6035"/>
              <a:ext cx="4795" cy="11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3200" b="1">
                  <a:solidFill>
                    <a:srgbClr val="346EAD"/>
                  </a:solidFill>
                </a:rPr>
                <a:t>技术资源</a:t>
              </a:r>
              <a:endParaRPr lang="zh-CN" altLang="en-US" sz="3200" b="1">
                <a:solidFill>
                  <a:srgbClr val="346EAD"/>
                </a:solidFill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8"/>
              </p:custDataLst>
            </p:nvPr>
          </p:nvSpPr>
          <p:spPr>
            <a:xfrm>
              <a:off x="9102" y="7963"/>
              <a:ext cx="5153" cy="11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>
                <a:buClrTx/>
                <a:buSzTx/>
                <a:buFontTx/>
              </a:pPr>
              <a:r>
                <a:rPr lang="zh-CN" altLang="en-US" sz="3200" b="1">
                  <a:solidFill>
                    <a:srgbClr val="346EAD"/>
                  </a:solidFill>
                </a:rPr>
                <a:t>图书馆未来发展</a:t>
              </a:r>
              <a:endParaRPr lang="zh-CN" altLang="en-US" sz="3200" b="1">
                <a:solidFill>
                  <a:srgbClr val="346EAD"/>
                </a:solidFill>
              </a:endParaRPr>
            </a:p>
          </p:txBody>
        </p:sp>
        <p:grpSp>
          <p:nvGrpSpPr>
            <p:cNvPr id="24" name="组合 23"/>
            <p:cNvGrpSpPr/>
            <p:nvPr>
              <p:custDataLst>
                <p:tags r:id="rId9"/>
              </p:custDataLst>
            </p:nvPr>
          </p:nvGrpSpPr>
          <p:grpSpPr>
            <a:xfrm>
              <a:off x="7485" y="4188"/>
              <a:ext cx="568" cy="729"/>
              <a:chOff x="7404" y="4172"/>
              <a:chExt cx="568" cy="729"/>
            </a:xfrm>
          </p:grpSpPr>
          <p:sp>
            <p:nvSpPr>
              <p:cNvPr id="15" name="椭圆 14"/>
              <p:cNvSpPr/>
              <p:nvPr>
                <p:custDataLst>
                  <p:tags r:id="rId10"/>
                </p:custDataLst>
              </p:nvPr>
            </p:nvSpPr>
            <p:spPr>
              <a:xfrm>
                <a:off x="7404" y="4333"/>
                <a:ext cx="568" cy="568"/>
              </a:xfrm>
              <a:prstGeom prst="ellipse">
                <a:avLst/>
              </a:prstGeom>
              <a:gradFill flip="none">
                <a:gsLst>
                  <a:gs pos="0">
                    <a:srgbClr val="17C913"/>
                  </a:gs>
                  <a:gs pos="17000">
                    <a:schemeClr val="tx2"/>
                  </a:gs>
                  <a:gs pos="100000">
                    <a:schemeClr val="accent1">
                      <a:lumMod val="95000"/>
                      <a:lumOff val="5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421" y="4172"/>
                <a:ext cx="521" cy="5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2800" b="1">
                    <a:solidFill>
                      <a:schemeClr val="bg1"/>
                    </a:solidFill>
                  </a:rPr>
                  <a:t>2</a:t>
                </a:r>
                <a:endParaRPr lang="en-US" altLang="zh-CN" sz="28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>
              <p:custDataLst>
                <p:tags r:id="rId12"/>
              </p:custDataLst>
            </p:nvPr>
          </p:nvGrpSpPr>
          <p:grpSpPr>
            <a:xfrm>
              <a:off x="5492" y="2602"/>
              <a:ext cx="568" cy="729"/>
              <a:chOff x="7404" y="4172"/>
              <a:chExt cx="568" cy="729"/>
            </a:xfrm>
          </p:grpSpPr>
          <p:sp>
            <p:nvSpPr>
              <p:cNvPr id="27" name="椭圆 26"/>
              <p:cNvSpPr/>
              <p:nvPr>
                <p:custDataLst>
                  <p:tags r:id="rId13"/>
                </p:custDataLst>
              </p:nvPr>
            </p:nvSpPr>
            <p:spPr>
              <a:xfrm>
                <a:off x="7404" y="4333"/>
                <a:ext cx="568" cy="568"/>
              </a:xfrm>
              <a:prstGeom prst="ellipse">
                <a:avLst/>
              </a:prstGeom>
              <a:gradFill flip="none">
                <a:gsLst>
                  <a:gs pos="0">
                    <a:srgbClr val="17C913"/>
                  </a:gs>
                  <a:gs pos="17000">
                    <a:schemeClr val="tx2"/>
                  </a:gs>
                  <a:gs pos="100000">
                    <a:schemeClr val="accent1">
                      <a:lumMod val="95000"/>
                      <a:lumOff val="5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421" y="4172"/>
                <a:ext cx="521" cy="5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2800" b="1">
                    <a:solidFill>
                      <a:schemeClr val="bg1"/>
                    </a:solidFill>
                  </a:rPr>
                  <a:t>1</a:t>
                </a:r>
                <a:endParaRPr lang="en-US" altLang="zh-CN" sz="28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>
              <p:custDataLst>
                <p:tags r:id="rId15"/>
              </p:custDataLst>
            </p:nvPr>
          </p:nvGrpSpPr>
          <p:grpSpPr>
            <a:xfrm>
              <a:off x="8394" y="7932"/>
              <a:ext cx="568" cy="729"/>
              <a:chOff x="7404" y="4172"/>
              <a:chExt cx="568" cy="729"/>
            </a:xfrm>
          </p:grpSpPr>
          <p:sp>
            <p:nvSpPr>
              <p:cNvPr id="31" name="椭圆 30"/>
              <p:cNvSpPr/>
              <p:nvPr>
                <p:custDataLst>
                  <p:tags r:id="rId16"/>
                </p:custDataLst>
              </p:nvPr>
            </p:nvSpPr>
            <p:spPr>
              <a:xfrm>
                <a:off x="7404" y="4333"/>
                <a:ext cx="568" cy="568"/>
              </a:xfrm>
              <a:prstGeom prst="ellipse">
                <a:avLst/>
              </a:prstGeom>
              <a:gradFill flip="none">
                <a:gsLst>
                  <a:gs pos="0">
                    <a:srgbClr val="17C913"/>
                  </a:gs>
                  <a:gs pos="17000">
                    <a:schemeClr val="tx2"/>
                  </a:gs>
                  <a:gs pos="100000">
                    <a:schemeClr val="accent1">
                      <a:lumMod val="95000"/>
                      <a:lumOff val="5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421" y="4172"/>
                <a:ext cx="521" cy="5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2800" b="1">
                    <a:solidFill>
                      <a:schemeClr val="bg1"/>
                    </a:solidFill>
                  </a:rPr>
                  <a:t>4</a:t>
                </a:r>
                <a:endParaRPr lang="en-US" altLang="zh-CN" sz="28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>
              <p:custDataLst>
                <p:tags r:id="rId18"/>
              </p:custDataLst>
            </p:nvPr>
          </p:nvGrpSpPr>
          <p:grpSpPr>
            <a:xfrm>
              <a:off x="8376" y="6069"/>
              <a:ext cx="568" cy="729"/>
              <a:chOff x="7404" y="4172"/>
              <a:chExt cx="568" cy="729"/>
            </a:xfrm>
          </p:grpSpPr>
          <p:sp>
            <p:nvSpPr>
              <p:cNvPr id="34" name="椭圆 33"/>
              <p:cNvSpPr/>
              <p:nvPr>
                <p:custDataLst>
                  <p:tags r:id="rId19"/>
                </p:custDataLst>
              </p:nvPr>
            </p:nvSpPr>
            <p:spPr>
              <a:xfrm>
                <a:off x="7404" y="4333"/>
                <a:ext cx="568" cy="568"/>
              </a:xfrm>
              <a:prstGeom prst="ellipse">
                <a:avLst/>
              </a:prstGeom>
              <a:gradFill flip="none">
                <a:gsLst>
                  <a:gs pos="0">
                    <a:srgbClr val="17C913"/>
                  </a:gs>
                  <a:gs pos="17000">
                    <a:schemeClr val="tx2"/>
                  </a:gs>
                  <a:gs pos="100000">
                    <a:schemeClr val="accent1">
                      <a:lumMod val="95000"/>
                      <a:lumOff val="5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7421" y="4172"/>
                <a:ext cx="521" cy="5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2800" b="1">
                    <a:solidFill>
                      <a:schemeClr val="bg1"/>
                    </a:solidFill>
                  </a:rPr>
                  <a:t>3</a:t>
                </a:r>
                <a:endParaRPr lang="en-US" altLang="zh-CN" sz="2800" b="1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877185" y="1120140"/>
            <a:ext cx="8787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33425" y="1096010"/>
            <a:ext cx="11394440" cy="5282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eaLnBrk="1" latinLnBrk="0" hangingPunct="1">
              <a:lnSpc>
                <a:spcPts val="2400"/>
              </a:lnSpc>
            </a:pPr>
            <a:r>
              <a:rPr lang="zh-CN" altLang="en-US" b="1">
                <a:solidFill>
                  <a:srgbClr val="FF0000"/>
                </a:solidFill>
                <a:sym typeface="+mn-ea"/>
              </a:rPr>
              <a:t>人工智能</a:t>
            </a:r>
            <a:r>
              <a:rPr lang="zh-CN" altLang="en-US">
                <a:sym typeface="+mn-ea"/>
              </a:rPr>
              <a:t>（Artificial Intelligence），英文缩写为AI。 人工智企图了解智能的实质，生产出一种新的能以与人类智能相似的方式做出反应的智能机器。人工智能是十分广泛的科学，包括机器人、语言识别、图像识别、自然语言处理、专家系统、机器学习，计算机视觉等。</a:t>
            </a:r>
            <a:endParaRPr lang="zh-CN" altLang="en-US">
              <a:sym typeface="+mn-ea"/>
            </a:endParaRPr>
          </a:p>
          <a:p>
            <a:pPr marL="0" indent="0" eaLnBrk="1" latinLnBrk="0" hangingPunct="1">
              <a:lnSpc>
                <a:spcPts val="2400"/>
              </a:lnSpc>
            </a:pPr>
            <a:endParaRPr lang="zh-CN" altLang="en-US"/>
          </a:p>
          <a:p>
            <a:pPr marL="0" indent="0" eaLnBrk="1" latinLnBrk="0" hangingPunct="1">
              <a:lnSpc>
                <a:spcPts val="2400"/>
              </a:lnSpc>
            </a:pPr>
            <a:r>
              <a:rPr lang="zh-CN" altLang="en-US" sz="1800" b="1">
                <a:solidFill>
                  <a:srgbClr val="FF0000"/>
                </a:solidFill>
              </a:rPr>
              <a:t>ChatGPT</a:t>
            </a:r>
            <a:r>
              <a:rPr lang="zh-CN" altLang="en-US"/>
              <a:t>（全名：Chat Generative Pre-trained Transformer），是</a:t>
            </a:r>
            <a:r>
              <a:rPr lang="zh-CN" altLang="en-US">
                <a:solidFill>
                  <a:srgbClr val="FF0000"/>
                </a:solidFill>
              </a:rPr>
              <a:t>OpenAI </a:t>
            </a:r>
            <a:r>
              <a:rPr lang="zh-CN" altLang="en-US"/>
              <a:t>研发的一款聊天机器人程序 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OpenAI，新华社译作“开放人工智能研究中心”</a:t>
            </a:r>
            <a:r>
              <a:rPr lang="zh-CN" altLang="en-US"/>
              <a:t>。ChatGPT是人工智能技术驱动的自然语言处理工具，它能够基于在预训练阶段所见的模式和统计规律，来生成回答，还能根据聊天的上下文进行互动，真正像人类一样来聊天交流，甚至能完成撰写论文 、邮件、脚本、文案、翻译、代码等任务。为研究人员</a:t>
            </a:r>
            <a:r>
              <a:rPr lang="zh-CN" altLang="en-US">
                <a:sym typeface="+mn-ea"/>
              </a:rPr>
              <a:t>节省了大量查找、阅读筛选文献的时间，非常方便。利用大模型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语料进行工作。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 eaLnBrk="1" latinLnBrk="0" hangingPunct="1">
              <a:lnSpc>
                <a:spcPts val="2400"/>
              </a:lnSpc>
            </a:pPr>
            <a:endParaRPr lang="zh-CN" altLang="en-US">
              <a:solidFill>
                <a:srgbClr val="FF0000"/>
              </a:solidFill>
            </a:endParaRPr>
          </a:p>
          <a:p>
            <a:pPr marL="0" indent="0" eaLnBrk="1" latinLnBrk="0" hangingPunct="1">
              <a:lnSpc>
                <a:spcPts val="2400"/>
              </a:lnSpc>
            </a:pPr>
            <a:r>
              <a:rPr lang="zh-CN" altLang="en-US" b="1">
                <a:solidFill>
                  <a:srgbClr val="FF0000"/>
                </a:solidFill>
              </a:rPr>
              <a:t>数字人</a:t>
            </a:r>
            <a:r>
              <a:rPr lang="zh-CN" altLang="en-US"/>
              <a:t>（Digital Human / Meta Human），是运用数字技术创造出来的、与人类形象接近的数字化人物形象。</a:t>
            </a:r>
            <a:endParaRPr lang="zh-CN" altLang="en-US"/>
          </a:p>
          <a:p>
            <a:pPr marL="0" indent="0" eaLnBrk="1" latinLnBrk="0" hangingPunct="1">
              <a:lnSpc>
                <a:spcPts val="2400"/>
              </a:lnSpc>
            </a:pPr>
            <a:r>
              <a:rPr lang="zh-CN" altLang="en-US"/>
              <a:t> </a:t>
            </a:r>
            <a:endParaRPr lang="zh-CN" altLang="en-US"/>
          </a:p>
          <a:p>
            <a:pPr marL="0" indent="0" eaLnBrk="1" latinLnBrk="0" hangingPunct="1">
              <a:lnSpc>
                <a:spcPts val="2400"/>
              </a:lnSpc>
            </a:pPr>
            <a:r>
              <a:rPr lang="zh-CN" altLang="en-US" b="1">
                <a:solidFill>
                  <a:srgbClr val="FF0000"/>
                </a:solidFill>
              </a:rPr>
              <a:t>数智化</a:t>
            </a:r>
            <a:r>
              <a:rPr lang="zh-CN" altLang="en-US"/>
              <a:t>，即数字化与智能化的结合，是信息技术发展的高级阶段。它通过将物理世界与数字世界深度融合，运用大数据、人工智能等技术，实现数据、技术与业务流程的无缝对接，为企业提供更加智能、高效的服务。</a:t>
            </a:r>
            <a:endParaRPr lang="zh-CN" altLang="en-US"/>
          </a:p>
          <a:p>
            <a:pPr marL="0" indent="0" eaLnBrk="1" latinLnBrk="0" hangingPunct="1">
              <a:lnSpc>
                <a:spcPts val="2400"/>
              </a:lnSpc>
            </a:pPr>
            <a:endParaRPr lang="en-US">
              <a:sym typeface="+mn-ea"/>
            </a:endParaRPr>
          </a:p>
          <a:p>
            <a:pPr marL="0" indent="0" eaLnBrk="1" latinLnBrk="0" hangingPunct="1">
              <a:lnSpc>
                <a:spcPts val="2400"/>
              </a:lnSpc>
            </a:pPr>
            <a:r>
              <a:rPr b="1">
                <a:solidFill>
                  <a:srgbClr val="FF0000"/>
                </a:solidFill>
                <a:sym typeface="+mn-ea"/>
              </a:rPr>
              <a:t>新质生产力</a:t>
            </a:r>
            <a:r>
              <a:rPr lang="zh-CN" b="1">
                <a:solidFill>
                  <a:srgbClr val="FF0000"/>
                </a:solidFill>
                <a:sym typeface="+mn-ea"/>
              </a:rPr>
              <a:t>，</a:t>
            </a:r>
            <a:r>
              <a:rPr lang="en-US" sz="1800">
                <a:sym typeface="+mn-ea"/>
              </a:rPr>
              <a:t>是</a:t>
            </a:r>
            <a:r>
              <a:rPr sz="1800">
                <a:sym typeface="+mn-ea"/>
              </a:rPr>
              <a:t>与</a:t>
            </a:r>
            <a:r>
              <a:rPr lang="en-US">
                <a:sym typeface="+mn-ea"/>
              </a:rPr>
              <a:t>“</a:t>
            </a:r>
            <a:r>
              <a:rPr>
                <a:sym typeface="+mn-ea"/>
              </a:rPr>
              <a:t>新兴产业</a:t>
            </a:r>
            <a:r>
              <a:rPr lang="en-US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“未来产业”相互关联，是指面向未来社会发展的高水平的现代化生产力，即新类型、新结构、高技术水平、高质量</a:t>
            </a:r>
            <a:r>
              <a:rPr lang="zh-CN">
                <a:sym typeface="+mn-ea"/>
              </a:rPr>
              <a:t>、</a:t>
            </a:r>
            <a:r>
              <a:rPr>
                <a:sym typeface="+mn-ea"/>
              </a:rPr>
              <a:t>高效率</a:t>
            </a:r>
            <a:r>
              <a:rPr lang="zh-CN">
                <a:sym typeface="+mn-ea"/>
              </a:rPr>
              <a:t>、</a:t>
            </a:r>
            <a:r>
              <a:rPr>
                <a:sym typeface="+mn-ea"/>
              </a:rPr>
              <a:t>可持续的生产力</a:t>
            </a:r>
            <a:r>
              <a:rPr lang="zh-CN">
                <a:sym typeface="+mn-ea"/>
              </a:rPr>
              <a:t>。</a:t>
            </a:r>
            <a:endParaRPr lang="zh-CN"/>
          </a:p>
          <a:p>
            <a:endParaRPr lang="zh-CN" altLang="en-US"/>
          </a:p>
          <a:p>
            <a:endParaRPr lang="en-US" altLang="zh-CN"/>
          </a:p>
        </p:txBody>
      </p:sp>
      <p:sp>
        <p:nvSpPr>
          <p:cNvPr id="27" name="椭圆 26"/>
          <p:cNvSpPr/>
          <p:nvPr>
            <p:custDataLst>
              <p:tags r:id="rId2"/>
            </p:custDataLst>
          </p:nvPr>
        </p:nvSpPr>
        <p:spPr>
          <a:xfrm>
            <a:off x="514350" y="1188085"/>
            <a:ext cx="147320" cy="16446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14985" y="2454275"/>
            <a:ext cx="147320" cy="16446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525145" y="4264660"/>
            <a:ext cx="147320" cy="16446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525145" y="4860925"/>
            <a:ext cx="147320" cy="16446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6"/>
            </p:custDataLst>
          </p:nvPr>
        </p:nvSpPr>
        <p:spPr>
          <a:xfrm>
            <a:off x="535305" y="5782945"/>
            <a:ext cx="147320" cy="16446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20320" y="1587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45235" y="1600200"/>
            <a:ext cx="5842635" cy="3753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800"/>
              <a:t>          </a:t>
            </a:r>
            <a:r>
              <a:rPr lang="zh-CN" altLang="en-US" sz="2800">
                <a:sym typeface="+mn-ea"/>
              </a:rPr>
              <a:t>一、纸质资源</a:t>
            </a:r>
            <a:endParaRPr lang="zh-CN" altLang="en-US" sz="2800"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800"/>
              <a:t>         </a:t>
            </a:r>
            <a:r>
              <a:rPr lang="zh-CN" altLang="en-US" sz="2800"/>
              <a:t>从图书馆的使命看,纸质资源作为图书馆的重要资源类型,具有不可替代的存在价值。图书馆同时肩负着保障公平与自由的使命。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506720" y="231775"/>
            <a:ext cx="2414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文献资源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65" y="1816100"/>
            <a:ext cx="4039870" cy="356489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529830" y="1017270"/>
            <a:ext cx="4072890" cy="5316220"/>
            <a:chOff x="12393" y="1386"/>
            <a:chExt cx="6778" cy="88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033" y="5720"/>
              <a:ext cx="6138" cy="453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93" y="1386"/>
              <a:ext cx="3598" cy="224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67" y="3087"/>
              <a:ext cx="3135" cy="20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75" y="3881"/>
              <a:ext cx="2684" cy="1836"/>
            </a:xfrm>
            <a:prstGeom prst="rect">
              <a:avLst/>
            </a:prstGeom>
          </p:spPr>
        </p:pic>
      </p:grpSp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84555" y="1113790"/>
            <a:ext cx="658368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>
                <a:sym typeface="+mn-ea"/>
              </a:rPr>
              <a:t>二、电子资源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目前，高校图书馆数字资源建设中存在的问题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1. 大部分高校图书馆数字资源经费投入不足。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2. 重复购买、突击购买现象较多,资源浪费严重。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3. 自建数字资源标准化程度低,特色资源少。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4. 图书馆数字资源整合度不够,检索系统不完善。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5. 数字资源的宣传推介和用户培训工作不够 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6. 数字资源管理和服务人才匮乏 。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277485" y="232410"/>
            <a:ext cx="2414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文献资源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32890" y="1312545"/>
            <a:ext cx="900747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应对问题和不足,高校图书馆数字资源建设的对策：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1. 合理分配数字资源经费,优化数字资源结构 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(1)倡导联合采购、节省数字资源成本 ；(2)优化配置数字资源经费。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2. 加强数字资源调研、评估和比对,减少资源重复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(1)重视数字资源重复率比较与分析工作；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(2)加强对读者用户利用情况的调查调研；(3)对数字资源进行评估 ；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3. 加强高校图书馆自建特色数字资源库的建设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 (1)馆藏的积累；(2)选题的依据；(3)平台的选择；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5222240" y="232410"/>
            <a:ext cx="2414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文献资源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45235" y="1096010"/>
            <a:ext cx="978916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4. 加强数字资源整合检索建设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(1)导航系统建设,包括学科导航系统、电子期刊和数据库导航系统。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(2)目次的整合建设,目次整合的对象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就是二次书目信息资源。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5. 加强数字资源校外访问权限的应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对措施 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6. 注重数字资源宣传、推广和用户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/>
              <a:t>培训。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5222240" y="232410"/>
            <a:ext cx="2414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文献资源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865" y="2536190"/>
            <a:ext cx="4997450" cy="328485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222240" y="232410"/>
            <a:ext cx="2414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文献资源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8135" y="1311910"/>
            <a:ext cx="9449435" cy="4342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800">
                <a:sym typeface="+mn-ea"/>
              </a:rPr>
              <a:t>       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纸本时代,馆藏建设的主要思路是基于“拥有”,而在数字时代,资源建设更多的则是要基于“获取”。图书馆的资源建设应是两条腿发展模式:数字资源和纸质资源并行。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400"/>
              <a:t>       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教育部对高校图书馆的评估指标作了微调,一方面保留了生均图书册数的要求,另一方面修订了“数据资源量”统计指标,将电子资源数量纳入评估指标中，像我校要求生均图书100册，纸电比例为6：4。</a:t>
            </a:r>
            <a:endParaRPr lang="zh-CN" altLang="en-US" sz="2400"/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sz="240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1270" y="635"/>
            <a:ext cx="12856845" cy="8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61" y="7097981"/>
            <a:ext cx="12856633" cy="45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9" name="AutoShape 5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AutoShape 7" descr="https://gimg2.baidu.com/image_search/src=http%3A%2F%2Fimg.mp.itc.cn%2Fupload%2F20170511%2F21a9e7b1c0d64eacb6dcbd92d3362194_th.jpg&amp;refer=http%3A%2F%2Fimg.mp.itc.cn&amp;app=2002&amp;size=f9999,10000&amp;q=a80&amp;n=0&amp;g=0n&amp;fmt=jpeg?sec=1625905795&amp;t=3b911846a97472ca4f19249a03216a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AutoShape 9" descr="http://img.mp.itc.cn/upload/20170511/21a9e7b1c0d64eacb6dcbd92d3362194_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图书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635"/>
            <a:ext cx="2212975" cy="876300"/>
          </a:xfrm>
          <a:prstGeom prst="ellipse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70" y="6724650"/>
            <a:ext cx="12856210" cy="419100"/>
            <a:chOff x="2" y="10590"/>
            <a:chExt cx="20246" cy="660"/>
          </a:xfrm>
        </p:grpSpPr>
        <p:sp>
          <p:nvSpPr>
            <p:cNvPr id="3" name="矩形 2"/>
            <p:cNvSpPr/>
            <p:nvPr/>
          </p:nvSpPr>
          <p:spPr>
            <a:xfrm>
              <a:off x="2" y="10590"/>
              <a:ext cx="20247" cy="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71" y="10630"/>
              <a:ext cx="39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华光隶书_CNKI" panose="02000500000000000000" charset="-122"/>
                  <a:ea typeface="华光隶书_CNKI" panose="02000500000000000000" charset="-122"/>
                </a:rPr>
                <a:t>新疆政法学院图书馆</a:t>
              </a:r>
              <a:endParaRPr lang="zh-CN" altLang="en-US">
                <a:latin typeface="华光隶书_CNKI" panose="02000500000000000000" charset="-122"/>
                <a:ea typeface="华光隶书_CNKI" panose="0200050000000000000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80380" y="231775"/>
            <a:ext cx="1698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人才资源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6945" y="1671955"/>
            <a:ext cx="103282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400">
                <a:sym typeface="+mn-ea"/>
              </a:rPr>
              <a:t>        </a:t>
            </a:r>
            <a:r>
              <a:rPr lang="zh-CN" altLang="en-US" sz="2400">
                <a:sym typeface="+mn-ea"/>
              </a:rPr>
              <a:t>在新时期,图书馆面临着智慧化转型。新质人才培养是数智时代教育的新使命。</a:t>
            </a:r>
            <a:endParaRPr lang="zh-CN" altLang="en-US" sz="2400"/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400"/>
              <a:t>       </a:t>
            </a:r>
            <a:r>
              <a:rPr lang="en-US" altLang="zh-CN" sz="2400" b="1"/>
              <a:t> </a:t>
            </a:r>
            <a:r>
              <a:rPr lang="zh-CN" sz="2400" b="1">
                <a:solidFill>
                  <a:srgbClr val="FF0000"/>
                </a:solidFill>
              </a:rPr>
              <a:t>新质人才</a:t>
            </a:r>
            <a:r>
              <a:rPr lang="zh-CN" sz="2400"/>
              <a:t>是能够引领新质生产力发展、体现数智时代富技术特质的创新恒常型人才，是能够主动关注复杂的自然与社会生态系统，自觉融入社会综合变革体系并建立了主体责任的生态营造型人才，是能够充分利用现代技术、适应现代高端先进设备、具有知识快速迭代能力的技术具身型人才。</a:t>
            </a:r>
            <a:endParaRPr lang="zh-CN" sz="2400"/>
          </a:p>
        </p:txBody>
      </p:sp>
      <p:sp>
        <p:nvSpPr>
          <p:cNvPr id="27" name="椭圆 26"/>
          <p:cNvSpPr/>
          <p:nvPr>
            <p:custDataLst>
              <p:tags r:id="rId2"/>
            </p:custDataLst>
          </p:nvPr>
        </p:nvSpPr>
        <p:spPr>
          <a:xfrm>
            <a:off x="1245235" y="1938655"/>
            <a:ext cx="218440" cy="221615"/>
          </a:xfrm>
          <a:prstGeom prst="ellipse">
            <a:avLst/>
          </a:prstGeom>
          <a:gradFill flip="none">
            <a:gsLst>
              <a:gs pos="0">
                <a:srgbClr val="17C913"/>
              </a:gs>
              <a:gs pos="17000">
                <a:schemeClr val="tx2"/>
              </a:gs>
              <a:gs pos="10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10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11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12.xml><?xml version="1.0" encoding="utf-8"?>
<p:tagLst xmlns:p="http://schemas.openxmlformats.org/presentationml/2006/main">
  <p:tag name="KSO_WM_DIAGRAM_VIRTUALLY_FRAME" val="{&quot;height&quot;:325.3,&quot;left&quot;:260.15,&quot;top&quot;:130.1,&quot;width&quot;:452.6}"/>
</p:tagLst>
</file>

<file path=ppt/tags/tag13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14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15.xml><?xml version="1.0" encoding="utf-8"?>
<p:tagLst xmlns:p="http://schemas.openxmlformats.org/presentationml/2006/main">
  <p:tag name="KSO_WM_DIAGRAM_VIRTUALLY_FRAME" val="{&quot;height&quot;:325.3,&quot;left&quot;:260.15,&quot;top&quot;:130.1,&quot;width&quot;:452.6}"/>
</p:tagLst>
</file>

<file path=ppt/tags/tag16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17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18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19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2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20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21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22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23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24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25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26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27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28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29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3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30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114"/>
  <p:tag name="commondata" val="eyJoZGlkIjoiMjUyN2QwMjk2ZTU1NmYwYjEyMDI3YmE3YjFhYWY2MzAifQ=="/>
</p:tagLst>
</file>

<file path=ppt/tags/tag4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5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6.xml><?xml version="1.0" encoding="utf-8"?>
<p:tagLst xmlns:p="http://schemas.openxmlformats.org/presentationml/2006/main">
  <p:tag name="KSO_WM_DIAGRAM_VIRTUALLY_FRAME" val="{&quot;height&quot;:325.3,&quot;left&quot;:260.15,&quot;top&quot;:130.1,&quot;width&quot;:452.6}"/>
</p:tagLst>
</file>

<file path=ppt/tags/tag7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8.xml><?xml version="1.0" encoding="utf-8"?>
<p:tagLst xmlns:p="http://schemas.openxmlformats.org/presentationml/2006/main">
  <p:tag name="KSO_WM_DIAGRAM_VIRTUALLY_FRAME" val="{&quot;height&quot;:461.4,&quot;left&quot;:163.2,&quot;top&quot;:69.05,&quot;width&quot;:705.85}"/>
</p:tagLst>
</file>

<file path=ppt/tags/tag9.xml><?xml version="1.0" encoding="utf-8"?>
<p:tagLst xmlns:p="http://schemas.openxmlformats.org/presentationml/2006/main">
  <p:tag name="KSO_WM_DIAGRAM_VIRTUALLY_FRAME" val="{&quot;height&quot;:325.3,&quot;left&quot;:260.15,&quot;top&quot;:130.1,&quot;width&quot;:452.6}"/>
</p:tagLst>
</file>

<file path=ppt/theme/theme1.xml><?xml version="1.0" encoding="utf-8"?>
<a:theme xmlns:a="http://schemas.openxmlformats.org/drawingml/2006/main" name="Office Theme">
  <a:themeElements>
    <a:clrScheme name="自定义 509">
      <a:dk1>
        <a:sysClr val="windowText" lastClr="000000"/>
      </a:dk1>
      <a:lt1>
        <a:sysClr val="window" lastClr="FFFFFF"/>
      </a:lt1>
      <a:dk2>
        <a:srgbClr val="9CC3AE"/>
      </a:dk2>
      <a:lt2>
        <a:srgbClr val="E7E6E6"/>
      </a:lt2>
      <a:accent1>
        <a:srgbClr val="114577"/>
      </a:accent1>
      <a:accent2>
        <a:srgbClr val="9CC3AE"/>
      </a:accent2>
      <a:accent3>
        <a:srgbClr val="114577"/>
      </a:accent3>
      <a:accent4>
        <a:srgbClr val="9CC3AE"/>
      </a:accent4>
      <a:accent5>
        <a:srgbClr val="114577"/>
      </a:accent5>
      <a:accent6>
        <a:srgbClr val="9CC3AE"/>
      </a:accent6>
      <a:hlink>
        <a:srgbClr val="114577"/>
      </a:hlink>
      <a:folHlink>
        <a:srgbClr val="9CC3AE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2814</Words>
  <Application>WPS 演示</Application>
  <PresentationFormat>自定义</PresentationFormat>
  <Paragraphs>156</Paragraphs>
  <Slides>16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华光隶书_CNKI</vt:lpstr>
      <vt:lpstr>隶书</vt:lpstr>
      <vt:lpstr>楷体</vt:lpstr>
      <vt:lpstr>华文行楷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bt1114</dc:title>
  <dc:creator/>
  <cp:lastModifiedBy>（蝶衣）</cp:lastModifiedBy>
  <cp:revision>77</cp:revision>
  <dcterms:created xsi:type="dcterms:W3CDTF">2017-02-16T12:28:00Z</dcterms:created>
  <dcterms:modified xsi:type="dcterms:W3CDTF">2024-06-13T04:17:44Z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503EB8CB5BC94E02A8E8BAB26A5B6EBE</vt:lpwstr>
  </property>
</Properties>
</file>